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8" r:id="rId3"/>
    <p:sldId id="264" r:id="rId4"/>
    <p:sldId id="270" r:id="rId5"/>
    <p:sldId id="271" r:id="rId6"/>
    <p:sldId id="280" r:id="rId7"/>
    <p:sldId id="259" r:id="rId8"/>
    <p:sldId id="275" r:id="rId9"/>
    <p:sldId id="282" r:id="rId10"/>
    <p:sldId id="283" r:id="rId11"/>
    <p:sldId id="274" r:id="rId12"/>
    <p:sldId id="273" r:id="rId13"/>
    <p:sldId id="276" r:id="rId14"/>
    <p:sldId id="27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1407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560ED-0847-41DD-8646-A1C9A3620448}" type="datetimeFigureOut">
              <a:rPr lang="fr-FR" smtClean="0"/>
              <a:pPr/>
              <a:t>23/05/2011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E0576-B027-497E-87C4-21FB34718C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E0576-B027-497E-87C4-21FB34718C3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E0576-B027-497E-87C4-21FB34718C3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-51000" contrast="-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085C-7DA6-44B9-8903-F42AC9E9FA6F}" type="datetimeFigureOut">
              <a:rPr lang="fr-FR" smtClean="0"/>
              <a:pPr/>
              <a:t>23/05/2011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9AB8-F6ED-444C-BA74-8DD904DF9CF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Sabrina\Bureau\La%20d&#233;fense%20immunitaire.av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0" y="2357430"/>
            <a:ext cx="8501122" cy="2643206"/>
          </a:xfrm>
          <a:noFill/>
        </p:spPr>
        <p:txBody>
          <a:bodyPr>
            <a:noAutofit/>
          </a:bodyPr>
          <a:lstStyle/>
          <a:p>
            <a:r>
              <a:rPr lang="fr-FR" sz="9600" b="1" i="1" dirty="0" smtClean="0">
                <a:solidFill>
                  <a:srgbClr val="FFFF66"/>
                </a:solidFill>
                <a:latin typeface="Bell MT" pitchFamily="18" charset="0"/>
              </a:rPr>
              <a:t>Le sang</a:t>
            </a:r>
            <a:br>
              <a:rPr lang="fr-FR" sz="9600" b="1" i="1" dirty="0" smtClean="0">
                <a:solidFill>
                  <a:srgbClr val="FFFF66"/>
                </a:solidFill>
                <a:latin typeface="Bell MT" pitchFamily="18" charset="0"/>
              </a:rPr>
            </a:br>
            <a:endParaRPr lang="fr-FR" sz="9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pic>
        <p:nvPicPr>
          <p:cNvPr id="5" name="Picture 3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4833"/>
            <a:ext cx="4286280" cy="595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Les </a:t>
            </a:r>
            <a:r>
              <a:rPr lang="fr-FR" sz="6600" b="1" i="1" dirty="0" err="1" smtClean="0">
                <a:solidFill>
                  <a:srgbClr val="FFFF66"/>
                </a:solidFill>
                <a:latin typeface="Bell MT" pitchFamily="18" charset="0"/>
              </a:rPr>
              <a:t>agranulocytes</a:t>
            </a:r>
            <a:endParaRPr lang="fr-FR" sz="6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pic>
        <p:nvPicPr>
          <p:cNvPr id="34822" name="Picture 6" descr="Fichier:Lymphocy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041" y="2060848"/>
            <a:ext cx="3704243" cy="256055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flipH="1">
            <a:off x="786388" y="5097378"/>
            <a:ext cx="38576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Lymphocyte</a:t>
            </a:r>
            <a:endParaRPr lang="fr-FR" sz="4000" dirty="0"/>
          </a:p>
        </p:txBody>
      </p:sp>
      <p:sp>
        <p:nvSpPr>
          <p:cNvPr id="9" name="Rectangle 8"/>
          <p:cNvSpPr/>
          <p:nvPr/>
        </p:nvSpPr>
        <p:spPr>
          <a:xfrm flipH="1">
            <a:off x="5250884" y="5157192"/>
            <a:ext cx="38576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Monocyte</a:t>
            </a:r>
            <a:endParaRPr lang="fr-FR" sz="4000" dirty="0"/>
          </a:p>
        </p:txBody>
      </p:sp>
      <p:pic>
        <p:nvPicPr>
          <p:cNvPr id="7" name="Picture 4" descr="http://www.micron.uerj.br/atlas/atlasenglish/Blood/Monocit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060848"/>
            <a:ext cx="3494160" cy="26206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7300" b="1" i="1" dirty="0" smtClean="0">
                <a:solidFill>
                  <a:srgbClr val="FFFF66"/>
                </a:solidFill>
                <a:latin typeface="Bell MT" pitchFamily="18" charset="0"/>
              </a:rPr>
              <a:t>Défense immunitaire</a:t>
            </a:r>
            <a:r>
              <a:rPr lang="fr-FR" b="1" dirty="0" smtClean="0">
                <a:solidFill>
                  <a:schemeClr val="bg1"/>
                </a:solidFill>
                <a:latin typeface="Bell MT" pitchFamily="18" charset="0"/>
              </a:rPr>
              <a:t/>
            </a:r>
            <a:br>
              <a:rPr lang="fr-FR" b="1" dirty="0" smtClean="0">
                <a:solidFill>
                  <a:schemeClr val="bg1"/>
                </a:solidFill>
                <a:latin typeface="Bell MT" pitchFamily="18" charset="0"/>
              </a:rPr>
            </a:br>
            <a:endParaRPr lang="fr-FR" dirty="0"/>
          </a:p>
        </p:txBody>
      </p:sp>
      <p:pic>
        <p:nvPicPr>
          <p:cNvPr id="6" name="La défense immunitaire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376772"/>
            <a:ext cx="6768752" cy="507656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Plaquettes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5257800"/>
          </a:xfrm>
        </p:spPr>
        <p:txBody>
          <a:bodyPr/>
          <a:lstStyle/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Thrombocytes</a:t>
            </a:r>
            <a:r>
              <a:rPr lang="fr-FR" dirty="0" smtClean="0"/>
              <a:t> 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De </a:t>
            </a:r>
            <a:r>
              <a:rPr lang="fr-FR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 à </a:t>
            </a:r>
            <a:r>
              <a:rPr lang="fr-FR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 micromètres, 250 à 500 x10</a:t>
            </a:r>
            <a:r>
              <a:rPr lang="fr-FR" sz="4000" b="1" baseline="30000" dirty="0" smtClean="0">
                <a:solidFill>
                  <a:schemeClr val="bg1"/>
                </a:solidFill>
                <a:latin typeface="Bell MT" pitchFamily="18" charset="0"/>
              </a:rPr>
              <a:t>9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Processus de la coagulation 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Empêcher l’hémorragie lors des effractions vasculaires          </a:t>
            </a:r>
            <a:endParaRPr lang="fr-FR" sz="4000" b="1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57818" y="5715016"/>
            <a:ext cx="37861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fr-FR" sz="4400" b="1" dirty="0" smtClean="0">
                <a:solidFill>
                  <a:schemeClr val="bg1"/>
                </a:solidFill>
                <a:latin typeface="Bell MT" pitchFamily="18" charset="0"/>
              </a:rPr>
              <a:t>pathologique</a:t>
            </a: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endParaRPr lang="fr-FR" sz="4000" dirty="0"/>
          </a:p>
        </p:txBody>
      </p:sp>
      <p:sp>
        <p:nvSpPr>
          <p:cNvPr id="7" name="Rectangle 6"/>
          <p:cNvSpPr/>
          <p:nvPr/>
        </p:nvSpPr>
        <p:spPr>
          <a:xfrm>
            <a:off x="642910" y="5786454"/>
            <a:ext cx="40719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  <a:latin typeface="Bell MT" pitchFamily="18" charset="0"/>
              </a:rPr>
              <a:t> physiologique </a:t>
            </a:r>
            <a:endParaRPr lang="fr-FR" sz="4400" dirty="0"/>
          </a:p>
        </p:txBody>
      </p:sp>
      <p:sp>
        <p:nvSpPr>
          <p:cNvPr id="8" name="Flèche vers le bas 7"/>
          <p:cNvSpPr/>
          <p:nvPr/>
        </p:nvSpPr>
        <p:spPr>
          <a:xfrm rot="19078467">
            <a:off x="4770995" y="5051790"/>
            <a:ext cx="357190" cy="928694"/>
          </a:xfrm>
          <a:prstGeom prst="down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2274907">
            <a:off x="4282608" y="5070539"/>
            <a:ext cx="324000" cy="928694"/>
          </a:xfrm>
          <a:prstGeom prst="down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Qui suis-je ?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6" name="Picture 6" descr="http://www.micron.uerj.br/atlas/atlasenglish/Blood/Eosinofil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2022519" cy="1728192"/>
          </a:xfrm>
          <a:prstGeom prst="rect">
            <a:avLst/>
          </a:prstGeom>
          <a:noFill/>
        </p:spPr>
      </p:pic>
      <p:pic>
        <p:nvPicPr>
          <p:cNvPr id="7" name="Picture 4" descr="http://upload.wikimedia.org/wikipedia/commons/f/f2/PBBasoph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1728192" cy="172819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076056" y="1556792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Éosinophile</a:t>
            </a:r>
            <a:endParaRPr lang="fr-FR" sz="4000" dirty="0"/>
          </a:p>
        </p:txBody>
      </p:sp>
      <p:sp>
        <p:nvSpPr>
          <p:cNvPr id="10" name="Rectangle 9"/>
          <p:cNvSpPr/>
          <p:nvPr/>
        </p:nvSpPr>
        <p:spPr>
          <a:xfrm>
            <a:off x="4929158" y="2708920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Monocyte</a:t>
            </a:r>
            <a:endParaRPr lang="fr-FR" sz="4000" dirty="0"/>
          </a:p>
        </p:txBody>
      </p:sp>
      <p:pic>
        <p:nvPicPr>
          <p:cNvPr id="8" name="Picture 2" descr="http://upload.wikimedia.org/wikipedia/commons/b/b3/PBNeutroph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077072"/>
            <a:ext cx="1728192" cy="1728192"/>
          </a:xfrm>
          <a:prstGeom prst="rect">
            <a:avLst/>
          </a:prstGeom>
          <a:noFill/>
        </p:spPr>
      </p:pic>
      <p:pic>
        <p:nvPicPr>
          <p:cNvPr id="11" name="Picture 4" descr="http://www.micron.uerj.br/atlas/atlasenglish/Blood/Monocito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7503" y="1628800"/>
            <a:ext cx="1891229" cy="1728192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860032" y="3861048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Basophile</a:t>
            </a:r>
            <a:endParaRPr lang="fr-FR" sz="4000" dirty="0"/>
          </a:p>
        </p:txBody>
      </p:sp>
      <p:sp>
        <p:nvSpPr>
          <p:cNvPr id="13" name="Rectangle 12"/>
          <p:cNvSpPr/>
          <p:nvPr/>
        </p:nvSpPr>
        <p:spPr>
          <a:xfrm>
            <a:off x="5148064" y="4869160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Neutrophile</a:t>
            </a:r>
            <a:endParaRPr lang="fr-FR" sz="4000" dirty="0"/>
          </a:p>
        </p:txBody>
      </p:sp>
      <p:sp>
        <p:nvSpPr>
          <p:cNvPr id="14" name="Rectangle 13"/>
          <p:cNvSpPr/>
          <p:nvPr/>
        </p:nvSpPr>
        <p:spPr>
          <a:xfrm>
            <a:off x="1331640" y="3356992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(1)</a:t>
            </a:r>
            <a:endParaRPr lang="fr-CA" sz="2800" dirty="0"/>
          </a:p>
        </p:txBody>
      </p:sp>
      <p:sp>
        <p:nvSpPr>
          <p:cNvPr id="15" name="Rectangle 14"/>
          <p:cNvSpPr/>
          <p:nvPr/>
        </p:nvSpPr>
        <p:spPr>
          <a:xfrm>
            <a:off x="3491880" y="3356992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(2)</a:t>
            </a:r>
            <a:endParaRPr lang="fr-CA" sz="2800" dirty="0"/>
          </a:p>
        </p:txBody>
      </p:sp>
      <p:sp>
        <p:nvSpPr>
          <p:cNvPr id="16" name="Rectangle 15"/>
          <p:cNvSpPr/>
          <p:nvPr/>
        </p:nvSpPr>
        <p:spPr>
          <a:xfrm>
            <a:off x="1331640" y="5877272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(3)</a:t>
            </a:r>
            <a:endParaRPr lang="fr-CA" sz="2800" dirty="0"/>
          </a:p>
        </p:txBody>
      </p:sp>
      <p:sp>
        <p:nvSpPr>
          <p:cNvPr id="17" name="Rectangle 16"/>
          <p:cNvSpPr/>
          <p:nvPr/>
        </p:nvSpPr>
        <p:spPr>
          <a:xfrm>
            <a:off x="3491880" y="5949280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(4)</a:t>
            </a:r>
            <a:endParaRPr lang="fr-CA" sz="2800" dirty="0"/>
          </a:p>
        </p:txBody>
      </p:sp>
      <p:sp>
        <p:nvSpPr>
          <p:cNvPr id="18" name="Rectangle 17"/>
          <p:cNvSpPr/>
          <p:nvPr/>
        </p:nvSpPr>
        <p:spPr>
          <a:xfrm>
            <a:off x="5220072" y="3933056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(1)</a:t>
            </a:r>
            <a:endParaRPr lang="fr-CA" sz="2800" dirty="0"/>
          </a:p>
        </p:txBody>
      </p:sp>
      <p:sp>
        <p:nvSpPr>
          <p:cNvPr id="19" name="Rectangle 18"/>
          <p:cNvSpPr/>
          <p:nvPr/>
        </p:nvSpPr>
        <p:spPr>
          <a:xfrm>
            <a:off x="5252270" y="2761764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(2)</a:t>
            </a:r>
            <a:endParaRPr lang="fr-CA" sz="2800" dirty="0"/>
          </a:p>
        </p:txBody>
      </p:sp>
      <p:sp>
        <p:nvSpPr>
          <p:cNvPr id="20" name="Rectangle 19"/>
          <p:cNvSpPr/>
          <p:nvPr/>
        </p:nvSpPr>
        <p:spPr>
          <a:xfrm>
            <a:off x="5220072" y="1628800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(4)</a:t>
            </a:r>
            <a:endParaRPr lang="fr-CA" sz="2800" dirty="0"/>
          </a:p>
        </p:txBody>
      </p:sp>
      <p:sp>
        <p:nvSpPr>
          <p:cNvPr id="21" name="Rectangle 20"/>
          <p:cNvSpPr/>
          <p:nvPr/>
        </p:nvSpPr>
        <p:spPr>
          <a:xfrm>
            <a:off x="5220072" y="4941168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66"/>
                </a:solidFill>
                <a:latin typeface="Bell MT" pitchFamily="18" charset="0"/>
              </a:rPr>
              <a:t>(3)</a:t>
            </a:r>
            <a:endParaRPr lang="fr-CA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282" y="2357992"/>
            <a:ext cx="8929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4000" b="1" spc="50" dirty="0" smtClean="0">
                <a:ln w="11430"/>
                <a:solidFill>
                  <a:srgbClr val="FFFF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Réalisation:</a:t>
            </a:r>
            <a:r>
              <a:rPr lang="fr-C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/>
            </a:r>
            <a:br>
              <a:rPr lang="fr-C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</a:br>
            <a:r>
              <a:rPr lang="fr-CA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Dalila </a:t>
            </a:r>
            <a:r>
              <a:rPr lang="fr-CA" sz="40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Belhani</a:t>
            </a:r>
            <a:r>
              <a:rPr lang="fr-C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/>
            </a:r>
            <a:br>
              <a:rPr lang="fr-C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</a:br>
            <a:endParaRPr lang="fr-CA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ll MT" pitchFamily="18" charset="0"/>
            </a:endParaRPr>
          </a:p>
          <a:p>
            <a:r>
              <a:rPr lang="fr-CA" sz="4000" b="1" spc="50" dirty="0" smtClean="0">
                <a:ln w="11430"/>
                <a:solidFill>
                  <a:srgbClr val="FFFF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Travail présenté à : </a:t>
            </a:r>
            <a:br>
              <a:rPr lang="fr-CA" sz="4000" b="1" spc="50" dirty="0" smtClean="0">
                <a:ln w="11430"/>
                <a:solidFill>
                  <a:srgbClr val="FFFF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</a:br>
            <a:r>
              <a:rPr lang="fr-CA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Suzanne Roy </a:t>
            </a:r>
            <a:br>
              <a:rPr lang="fr-CA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</a:br>
            <a:r>
              <a:rPr lang="fr-CA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Charles Laporte                     </a:t>
            </a:r>
            <a:r>
              <a:rPr lang="fr-CA" sz="4000" b="1" spc="50" dirty="0" smtClean="0">
                <a:ln w="11430"/>
                <a:solidFill>
                  <a:srgbClr val="FFFF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Été 2011</a:t>
            </a:r>
            <a:endParaRPr lang="fr-FR" sz="4000" dirty="0">
              <a:solidFill>
                <a:srgbClr val="FFFF66"/>
              </a:solidFill>
              <a:latin typeface="Bell MT" pitchFamily="18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-214338"/>
            <a:ext cx="9358346" cy="1928826"/>
          </a:xfrm>
        </p:spPr>
        <p:txBody>
          <a:bodyPr/>
          <a:lstStyle/>
          <a:p>
            <a:pPr>
              <a:defRPr/>
            </a:pPr>
            <a:r>
              <a:rPr lang="fr-FR" sz="3600" b="1" dirty="0">
                <a:solidFill>
                  <a:srgbClr val="FFFF66"/>
                </a:solidFill>
                <a:latin typeface="Bell MT" pitchFamily="18" charset="0"/>
              </a:rPr>
              <a:t>UQAM – </a:t>
            </a:r>
            <a:r>
              <a:rPr lang="fr-FR" sz="3600" b="1" dirty="0" smtClean="0">
                <a:solidFill>
                  <a:srgbClr val="FFFF66"/>
                </a:solidFill>
                <a:latin typeface="Bell MT" pitchFamily="18" charset="0"/>
              </a:rPr>
              <a:t>FPE</a:t>
            </a:r>
            <a:r>
              <a:rPr lang="fr-FR" sz="3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7650</a:t>
            </a:r>
            <a:r>
              <a:rPr lang="fr-FR" sz="3600" b="1" dirty="0" smtClean="0">
                <a:solidFill>
                  <a:srgbClr val="FFFF66"/>
                </a:solidFill>
                <a:latin typeface="Bell MT" pitchFamily="18" charset="0"/>
              </a:rPr>
              <a:t>: TIC dans l’enseignement          aux moyens et grands groupes</a:t>
            </a:r>
            <a:endParaRPr lang="fr-CA" sz="3600" b="1" dirty="0">
              <a:solidFill>
                <a:srgbClr val="FFFF66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Le sang </a:t>
            </a:r>
            <a:endParaRPr lang="fr-FR" sz="6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24" y="1803407"/>
            <a:ext cx="8686832" cy="4554551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8800" b="1" dirty="0" smtClean="0">
                <a:solidFill>
                  <a:schemeClr val="bg1"/>
                </a:solidFill>
                <a:latin typeface="Bell MT" pitchFamily="18" charset="0"/>
                <a:ea typeface="+mj-ea"/>
                <a:cs typeface="+mj-cs"/>
              </a:rPr>
              <a:t>Tissu conjonctif complexe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8800" b="1" dirty="0" smtClean="0">
                <a:solidFill>
                  <a:schemeClr val="bg1"/>
                </a:solidFill>
                <a:latin typeface="Bell MT" pitchFamily="18" charset="0"/>
                <a:ea typeface="+mj-ea"/>
                <a:cs typeface="+mj-cs"/>
              </a:rPr>
              <a:t>Assure le transport de l’oxygène et des substances nutritives (eau, sels, minéraux et vitamines; </a:t>
            </a:r>
          </a:p>
          <a:p>
            <a:pPr algn="just"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8800" b="1" dirty="0" smtClean="0">
                <a:solidFill>
                  <a:schemeClr val="bg1"/>
                </a:solidFill>
                <a:latin typeface="Bell MT" pitchFamily="18" charset="0"/>
                <a:ea typeface="+mj-ea"/>
                <a:cs typeface="+mj-cs"/>
              </a:rPr>
              <a:t>5L / minute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76" y="-7146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La</a:t>
            </a:r>
            <a:r>
              <a:rPr lang="fr-FR" sz="6000" b="1" i="1" dirty="0" smtClean="0">
                <a:solidFill>
                  <a:srgbClr val="FFFF66"/>
                </a:solidFill>
                <a:latin typeface="Bell MT" pitchFamily="18" charset="0"/>
              </a:rPr>
              <a:t> composition du sang</a:t>
            </a:r>
          </a:p>
        </p:txBody>
      </p:sp>
      <p:pic>
        <p:nvPicPr>
          <p:cNvPr id="7" name="Image 6" descr="composition du san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8662" y="181991"/>
            <a:ext cx="8572560" cy="689034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4282" y="2643182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Bell MT" pitchFamily="18" charset="0"/>
              </a:rPr>
              <a:t>Globules blancs </a:t>
            </a:r>
            <a:endParaRPr lang="fr-FR" sz="2400" b="1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06" y="4500570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Bell MT" pitchFamily="18" charset="0"/>
              </a:rPr>
              <a:t>Globules rouges </a:t>
            </a:r>
            <a:endParaRPr lang="fr-FR" sz="2400" b="1" dirty="0">
              <a:solidFill>
                <a:schemeClr val="bg1"/>
              </a:solidFill>
              <a:latin typeface="Bell MT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9520" y="4143380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Bell MT" pitchFamily="18" charset="0"/>
              </a:rPr>
              <a:t>Artère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7215206" y="5072074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Bell MT" pitchFamily="18" charset="0"/>
              </a:rPr>
              <a:t>Plaquettes</a:t>
            </a:r>
            <a:r>
              <a:rPr lang="fr-FR" sz="2400" b="1" dirty="0" smtClean="0">
                <a:latin typeface="Bell MT" pitchFamily="18" charset="0"/>
              </a:rPr>
              <a:t> </a:t>
            </a:r>
            <a:endParaRPr lang="fr-FR" sz="2400" b="1" dirty="0">
              <a:latin typeface="Bell MT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7300" b="1" i="1" dirty="0" smtClean="0">
                <a:solidFill>
                  <a:srgbClr val="FFFF66"/>
                </a:solidFill>
                <a:latin typeface="Bell MT" pitchFamily="18" charset="0"/>
              </a:rPr>
              <a:t>Plasma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4929222"/>
          </a:xfrm>
        </p:spPr>
        <p:txBody>
          <a:bodyPr>
            <a:normAutofit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90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 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% d’eau           Sels minéraux </a:t>
            </a:r>
          </a:p>
          <a:p>
            <a:pPr>
              <a:buNone/>
            </a:pP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                              Protéines            Albumine</a:t>
            </a:r>
          </a:p>
          <a:p>
            <a:pPr>
              <a:buNone/>
            </a:pP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                                                         Globuline</a:t>
            </a:r>
          </a:p>
          <a:p>
            <a:pPr>
              <a:buNone/>
            </a:pP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                                                         Fibrinogène </a:t>
            </a:r>
          </a:p>
          <a:p>
            <a:pPr>
              <a:buNone/>
            </a:pPr>
            <a:endParaRPr lang="fr-FR" b="1" dirty="0" smtClean="0">
              <a:solidFill>
                <a:schemeClr val="bg1">
                  <a:lumMod val="95000"/>
                </a:schemeClr>
              </a:solidFill>
              <a:latin typeface="Bell MT" pitchFamily="18" charset="0"/>
            </a:endParaRP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Ions                     Na</a:t>
            </a:r>
            <a:r>
              <a:rPr lang="fr-FR" sz="2800" b="1" baseline="30000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+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, K</a:t>
            </a:r>
            <a:r>
              <a:rPr lang="fr-FR" b="1" baseline="30000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+</a:t>
            </a:r>
          </a:p>
          <a:p>
            <a:pPr>
              <a:buClr>
                <a:srgbClr val="C00000"/>
              </a:buClr>
              <a:buNone/>
            </a:pP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                                Ca</a:t>
            </a:r>
            <a:r>
              <a:rPr lang="fr-FR" b="1" baseline="30000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+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, Mg</a:t>
            </a:r>
            <a:r>
              <a:rPr lang="fr-FR" b="1" baseline="30000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+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 </a:t>
            </a:r>
            <a:endParaRPr lang="fr-FR" b="1" baseline="30000" dirty="0" smtClean="0">
              <a:solidFill>
                <a:schemeClr val="bg1">
                  <a:lumMod val="95000"/>
                </a:schemeClr>
              </a:solidFill>
              <a:latin typeface="Bell MT" pitchFamily="18" charset="0"/>
            </a:endParaRPr>
          </a:p>
          <a:p>
            <a:pPr>
              <a:buClr>
                <a:srgbClr val="C00000"/>
              </a:buClr>
              <a:buNone/>
            </a:pPr>
            <a:r>
              <a:rPr lang="fr-FR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                                Cl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2571736" y="1785926"/>
            <a:ext cx="857256" cy="14400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 rot="3018905">
            <a:off x="5192702" y="2872387"/>
            <a:ext cx="1220277" cy="14400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5429256" y="2428868"/>
            <a:ext cx="928694" cy="14400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 rot="1241763">
            <a:off x="1744037" y="4906159"/>
            <a:ext cx="1460270" cy="15543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flipV="1">
            <a:off x="1763688" y="4653136"/>
            <a:ext cx="1357322" cy="142876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 rot="2426866">
            <a:off x="1521249" y="5225344"/>
            <a:ext cx="1817068" cy="14400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 rot="1816707">
            <a:off x="2466328" y="2035841"/>
            <a:ext cx="1030284" cy="14400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1816707">
            <a:off x="5395286" y="2678783"/>
            <a:ext cx="1030284" cy="14400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Globules rouges</a:t>
            </a:r>
            <a:endParaRPr lang="fr-FR" sz="6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048" y="1716768"/>
            <a:ext cx="8820472" cy="4664560"/>
          </a:xfrm>
        </p:spPr>
        <p:txBody>
          <a:bodyPr>
            <a:normAutofit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400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Érythrocytes ou hématies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400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4 à 6 x10</a:t>
            </a:r>
            <a:r>
              <a:rPr lang="fr-FR" sz="4000" b="1" baseline="30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sz="4400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/ L de sang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400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Disque biconcave de 7 µmètre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400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HB          Fer          fixation et transport d’O</a:t>
            </a:r>
            <a:r>
              <a:rPr lang="fr-FR" sz="4400" b="1" baseline="-25000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2</a:t>
            </a:r>
            <a:endParaRPr lang="fr-FR" sz="4400" b="1" dirty="0" smtClean="0">
              <a:solidFill>
                <a:schemeClr val="bg1">
                  <a:lumMod val="95000"/>
                </a:schemeClr>
              </a:solidFill>
              <a:latin typeface="Bell MT" pitchFamily="18" charset="0"/>
            </a:endParaRPr>
          </a:p>
          <a:p>
            <a:pPr>
              <a:buClr>
                <a:srgbClr val="FFFF66"/>
              </a:buClr>
              <a:buNone/>
            </a:pPr>
            <a:r>
              <a:rPr lang="fr-FR" sz="4400" b="1" dirty="0" smtClean="0">
                <a:solidFill>
                  <a:schemeClr val="bg1">
                    <a:lumMod val="95000"/>
                  </a:schemeClr>
                </a:solidFill>
                <a:latin typeface="Bell MT" pitchFamily="18" charset="0"/>
              </a:rPr>
              <a:t> </a:t>
            </a:r>
          </a:p>
          <a:p>
            <a:endParaRPr lang="fr-FR" sz="4400" b="1" dirty="0"/>
          </a:p>
        </p:txBody>
      </p:sp>
      <p:sp>
        <p:nvSpPr>
          <p:cNvPr id="8" name="Flèche droite 7"/>
          <p:cNvSpPr/>
          <p:nvPr/>
        </p:nvSpPr>
        <p:spPr>
          <a:xfrm>
            <a:off x="4355976" y="4365104"/>
            <a:ext cx="714380" cy="35719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1907704" y="4365104"/>
            <a:ext cx="1000132" cy="357190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Hématies</a:t>
            </a:r>
            <a:endParaRPr lang="fr-FR" sz="6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1357298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4000" b="1" dirty="0" smtClean="0">
                <a:solidFill>
                  <a:schemeClr val="bg1"/>
                </a:solidFill>
                <a:latin typeface="Bell MT" pitchFamily="18" charset="0"/>
              </a:rPr>
              <a:t> GR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1736" y="1428736"/>
            <a:ext cx="30003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chemeClr val="bg1"/>
                </a:solidFill>
                <a:latin typeface="Bell MT" pitchFamily="18" charset="0"/>
              </a:rPr>
              <a:t>Flux sanguins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00760" y="1484643"/>
            <a:ext cx="3214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Bell MT" pitchFamily="18" charset="0"/>
              </a:rPr>
              <a:t>Vx capillaires des tissus 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604" y="3160754"/>
            <a:ext cx="30003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chemeClr val="bg1"/>
                </a:solidFill>
                <a:latin typeface="Bell MT" pitchFamily="18" charset="0"/>
              </a:rPr>
              <a:t>Libère l’oxygène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844" y="4286256"/>
            <a:ext cx="42862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3000" b="1" dirty="0" smtClean="0">
                <a:solidFill>
                  <a:schemeClr val="bg1"/>
                </a:solidFill>
                <a:latin typeface="Bell MT" pitchFamily="18" charset="0"/>
              </a:rPr>
              <a:t> Le Sang désoxygéné 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57752" y="4286256"/>
            <a:ext cx="40719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chemeClr val="bg1"/>
                </a:solidFill>
                <a:latin typeface="Bell MT" pitchFamily="18" charset="0"/>
              </a:rPr>
              <a:t>Capte gaz carbonique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7752" y="5620424"/>
            <a:ext cx="42862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chemeClr val="bg1"/>
                </a:solidFill>
                <a:latin typeface="Bell MT" pitchFamily="18" charset="0"/>
              </a:rPr>
              <a:t>Véhiculé par le plasma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14" name="Flèche droite 13"/>
          <p:cNvSpPr/>
          <p:nvPr/>
        </p:nvSpPr>
        <p:spPr>
          <a:xfrm flipV="1">
            <a:off x="1714480" y="1571612"/>
            <a:ext cx="785818" cy="285751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flipV="1">
            <a:off x="5143504" y="1571612"/>
            <a:ext cx="785818" cy="285751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7500958" y="2500306"/>
            <a:ext cx="285752" cy="642942"/>
          </a:xfrm>
          <a:prstGeom prst="down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flipV="1">
            <a:off x="4000496" y="4500570"/>
            <a:ext cx="785818" cy="285751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6572264" y="4929198"/>
            <a:ext cx="285752" cy="642942"/>
          </a:xfrm>
          <a:prstGeom prst="down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Les globules blancs</a:t>
            </a:r>
            <a:endParaRPr lang="fr-FR" sz="6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Leucocytes 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De </a:t>
            </a:r>
            <a:r>
              <a:rPr lang="fr-FR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à </a:t>
            </a:r>
            <a:r>
              <a:rPr lang="fr-FR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x </a:t>
            </a:r>
            <a:r>
              <a:rPr lang="fr-FR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36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/L de sang</a:t>
            </a:r>
          </a:p>
          <a:p>
            <a:pPr>
              <a:buClr>
                <a:srgbClr val="FFFF66"/>
              </a:buClr>
              <a:buFont typeface="Wingdings" pitchFamily="2" charset="2"/>
              <a:buChar char="§"/>
            </a:pPr>
            <a:r>
              <a:rPr lang="fr-FR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grandes classes:</a:t>
            </a:r>
          </a:p>
          <a:p>
            <a:pPr>
              <a:buClr>
                <a:srgbClr val="FFFF66"/>
              </a:buClr>
              <a:buNone/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                                   </a:t>
            </a:r>
          </a:p>
          <a:p>
            <a:pPr>
              <a:buClr>
                <a:srgbClr val="FFFF66"/>
              </a:buClr>
              <a:buNone/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                                    </a:t>
            </a:r>
          </a:p>
          <a:p>
            <a:pPr>
              <a:buClr>
                <a:srgbClr val="FFFF66"/>
              </a:buClr>
              <a:buNone/>
            </a:pPr>
            <a:endParaRPr lang="fr-FR" sz="3600" b="1" dirty="0" smtClean="0">
              <a:solidFill>
                <a:schemeClr val="bg1"/>
              </a:solidFill>
              <a:latin typeface="Bell MT" pitchFamily="18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142976" y="3714752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Ø"/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Granulocytes</a:t>
            </a:r>
            <a:endParaRPr lang="fr-FR" sz="3600" dirty="0"/>
          </a:p>
        </p:txBody>
      </p:sp>
      <p:sp>
        <p:nvSpPr>
          <p:cNvPr id="9" name="Rectangle 8"/>
          <p:cNvSpPr/>
          <p:nvPr/>
        </p:nvSpPr>
        <p:spPr>
          <a:xfrm>
            <a:off x="5214942" y="5211561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66"/>
              </a:buClr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  Monocytes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5214910" y="3929066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66"/>
              </a:buClr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  Lymphocytes</a:t>
            </a:r>
            <a:endParaRPr lang="fr-FR" sz="3600" dirty="0"/>
          </a:p>
        </p:txBody>
      </p:sp>
      <p:sp>
        <p:nvSpPr>
          <p:cNvPr id="11" name="Rectangle 10"/>
          <p:cNvSpPr/>
          <p:nvPr/>
        </p:nvSpPr>
        <p:spPr>
          <a:xfrm>
            <a:off x="1142976" y="4643446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Ø"/>
            </a:pPr>
            <a:r>
              <a:rPr lang="fr-FR" sz="3600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  <a:latin typeface="Bell MT" pitchFamily="18" charset="0"/>
              </a:rPr>
              <a:t>Agranulocytes</a:t>
            </a:r>
            <a:endParaRPr lang="fr-FR" sz="3600" dirty="0"/>
          </a:p>
        </p:txBody>
      </p:sp>
      <p:sp>
        <p:nvSpPr>
          <p:cNvPr id="12" name="Flèche droite 11"/>
          <p:cNvSpPr/>
          <p:nvPr/>
        </p:nvSpPr>
        <p:spPr>
          <a:xfrm rot="19211365">
            <a:off x="4616599" y="4560724"/>
            <a:ext cx="928694" cy="196961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2395988">
            <a:off x="4617074" y="5100084"/>
            <a:ext cx="928694" cy="196961"/>
          </a:xfrm>
          <a:prstGeom prst="rightArrow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Les granulocytes</a:t>
            </a:r>
            <a:endParaRPr lang="fr-FR" sz="6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5733256"/>
            <a:ext cx="4143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Neutrophiles</a:t>
            </a:r>
            <a:endParaRPr lang="fr-FR" sz="4000" dirty="0">
              <a:solidFill>
                <a:srgbClr val="FFFF66"/>
              </a:solidFill>
            </a:endParaRPr>
          </a:p>
        </p:txBody>
      </p:sp>
      <p:pic>
        <p:nvPicPr>
          <p:cNvPr id="9220" name="Picture 4" descr="http://upload.wikimedia.org/wikipedia/commons/3/3d/Neutroph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64177"/>
            <a:ext cx="3566770" cy="3522190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4/4c/Eosinophil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6505" y="1844824"/>
            <a:ext cx="4084015" cy="352246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793839" y="5805264"/>
            <a:ext cx="3052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FF66"/>
                </a:solidFill>
                <a:latin typeface="Bell MT" pitchFamily="18" charset="0"/>
              </a:rPr>
              <a:t>Éosinophiles</a:t>
            </a:r>
            <a:endParaRPr lang="fr-FR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i="1" dirty="0" smtClean="0">
                <a:solidFill>
                  <a:srgbClr val="FFFF66"/>
                </a:solidFill>
                <a:latin typeface="Bell MT" pitchFamily="18" charset="0"/>
              </a:rPr>
              <a:t>Les granulocytes</a:t>
            </a:r>
            <a:endParaRPr lang="fr-FR" sz="6600" b="1" i="1" dirty="0">
              <a:solidFill>
                <a:srgbClr val="FFFF66"/>
              </a:solidFill>
              <a:latin typeface="Bell MT" pitchFamily="18" charset="0"/>
            </a:endParaRPr>
          </a:p>
        </p:txBody>
      </p:sp>
      <p:pic>
        <p:nvPicPr>
          <p:cNvPr id="32770" name="Picture 2" descr="http://upload.wikimedia.org/wikipedia/commons/0/03/Basoph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867212"/>
            <a:ext cx="4071967" cy="3276300"/>
          </a:xfrm>
          <a:prstGeom prst="rect">
            <a:avLst/>
          </a:prstGeom>
          <a:noFill/>
        </p:spPr>
      </p:pic>
      <p:pic>
        <p:nvPicPr>
          <p:cNvPr id="32772" name="Picture 4" descr="http://upload.wikimedia.org/wikipedia/commons/f/f2/PBBasoph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857364"/>
            <a:ext cx="3286148" cy="328614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395070" y="5643578"/>
            <a:ext cx="2820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FF66"/>
                </a:solidFill>
                <a:latin typeface="Bell MT" pitchFamily="18" charset="0"/>
              </a:rPr>
              <a:t>Basophiles</a:t>
            </a:r>
            <a:endParaRPr lang="fr-FR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1430</TotalTime>
  <Words>225</Words>
  <Application>Microsoft Office PowerPoint</Application>
  <PresentationFormat>Affichage à l'écran (4:3)</PresentationFormat>
  <Paragraphs>78</Paragraphs>
  <Slides>14</Slides>
  <Notes>2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 sang </vt:lpstr>
      <vt:lpstr>Le sang </vt:lpstr>
      <vt:lpstr>La composition du sang</vt:lpstr>
      <vt:lpstr>Plasma </vt:lpstr>
      <vt:lpstr>Globules rouges</vt:lpstr>
      <vt:lpstr>Hématies</vt:lpstr>
      <vt:lpstr>Les globules blancs</vt:lpstr>
      <vt:lpstr>Les granulocytes</vt:lpstr>
      <vt:lpstr>Les granulocytes</vt:lpstr>
      <vt:lpstr>Les agranulocytes</vt:lpstr>
      <vt:lpstr>Défense immunitaire </vt:lpstr>
      <vt:lpstr>Plaquettes </vt:lpstr>
      <vt:lpstr>Qui suis-je ? </vt:lpstr>
      <vt:lpstr>Diapositive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Sabrina</dc:creator>
  <cp:lastModifiedBy>Sabrina</cp:lastModifiedBy>
  <cp:revision>155</cp:revision>
  <dcterms:created xsi:type="dcterms:W3CDTF">2011-05-12T16:25:17Z</dcterms:created>
  <dcterms:modified xsi:type="dcterms:W3CDTF">2011-05-23T22:59:03Z</dcterms:modified>
</cp:coreProperties>
</file>